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131" d="100"/>
          <a:sy n="131" d="100"/>
        </p:scale>
        <p:origin x="-25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68134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hyperlink" Target="https://www.livescience.com/59675-body-parts-grown-in-lab.html" TargetMode="External"/><Relationship Id="rId4" Type="http://schemas.openxmlformats.org/officeDocument/2006/relationships/hyperlink" Target="https://futurism.com/artificial-organs-entering-era-transplants-obsolete/" TargetMode="External"/><Relationship Id="rId5" Type="http://schemas.openxmlformats.org/officeDocument/2006/relationships/hyperlink" Target="http://syntheticorgans.yolasite.com/legal-and-ethucal-issues.php" TargetMode="External"/><Relationship Id="rId6" Type="http://schemas.openxmlformats.org/officeDocument/2006/relationships/hyperlink" Target="https://prezi.com/ujelpfbdbe5u/procon-selling-organs/" TargetMode="External"/><Relationship Id="rId7" Type="http://schemas.openxmlformats.org/officeDocument/2006/relationships/hyperlink" Target="https://www.intelligencesquaredus.org/briefing-room/we-should-legalize-market-human-organs"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a:solidFill>
            <a:srgbClr val="3C78D8"/>
          </a:solidFill>
        </p:spPr>
        <p:txBody>
          <a:bodyPr spcFirstLastPara="1" wrap="square" lIns="91425" tIns="91425" rIns="91425" bIns="91425" anchor="b" anchorCtr="0">
            <a:noAutofit/>
          </a:bodyPr>
          <a:lstStyle/>
          <a:p>
            <a:pPr marL="0" lvl="0" indent="0">
              <a:spcBef>
                <a:spcPts val="0"/>
              </a:spcBef>
              <a:spcAft>
                <a:spcPts val="0"/>
              </a:spcAft>
              <a:buNone/>
            </a:pPr>
            <a:r>
              <a:rPr lang="en"/>
              <a:t>Artificial Human Organs &amp; Selling of Human Organs</a:t>
            </a:r>
            <a:endParaRPr/>
          </a:p>
        </p:txBody>
      </p:sp>
      <p:sp>
        <p:nvSpPr>
          <p:cNvPr id="55" name="Shape 55"/>
          <p:cNvSpPr txBox="1">
            <a:spLocks noGrp="1"/>
          </p:cNvSpPr>
          <p:nvPr>
            <p:ph type="subTitle" idx="1"/>
          </p:nvPr>
        </p:nvSpPr>
        <p:spPr>
          <a:xfrm>
            <a:off x="671250" y="3174875"/>
            <a:ext cx="7801500" cy="870000"/>
          </a:xfrm>
          <a:prstGeom prst="rect">
            <a:avLst/>
          </a:prstGeom>
          <a:solidFill>
            <a:srgbClr val="C27BA0"/>
          </a:solidFill>
        </p:spPr>
        <p:txBody>
          <a:bodyPr spcFirstLastPara="1" wrap="square" lIns="91425" tIns="91425" rIns="91425" bIns="91425" anchor="t" anchorCtr="0">
            <a:noAutofit/>
          </a:bodyPr>
          <a:lstStyle/>
          <a:p>
            <a:pPr marL="0" lvl="0" indent="0">
              <a:spcBef>
                <a:spcPts val="0"/>
              </a:spcBef>
              <a:spcAft>
                <a:spcPts val="0"/>
              </a:spcAft>
              <a:buNone/>
            </a:pPr>
            <a:r>
              <a:rPr lang="en" sz="2400" b="1">
                <a:solidFill>
                  <a:srgbClr val="FFFFFF"/>
                </a:solidFill>
              </a:rPr>
              <a:t>Hassan Alatawa</a:t>
            </a:r>
            <a:endParaRPr sz="2400" b="1">
              <a:solidFill>
                <a:srgbClr val="FFFFFF"/>
              </a:solidFill>
            </a:endParaRPr>
          </a:p>
          <a:p>
            <a:pPr marL="0" lvl="0" indent="0">
              <a:spcBef>
                <a:spcPts val="0"/>
              </a:spcBef>
              <a:spcAft>
                <a:spcPts val="0"/>
              </a:spcAft>
              <a:buNone/>
            </a:pPr>
            <a:r>
              <a:rPr lang="en" sz="2400" b="1">
                <a:solidFill>
                  <a:srgbClr val="FFFFFF"/>
                </a:solidFill>
              </a:rPr>
              <a:t>Binti Mohamed</a:t>
            </a:r>
            <a:endParaRPr sz="2400" b="1">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a:t>Pros for Artificial Organs</a:t>
            </a:r>
            <a:endParaRPr sz="3000"/>
          </a:p>
        </p:txBody>
      </p:sp>
      <p:sp>
        <p:nvSpPr>
          <p:cNvPr id="116" name="Shape 116"/>
          <p:cNvSpPr txBox="1">
            <a:spLocks noGrp="1"/>
          </p:cNvSpPr>
          <p:nvPr>
            <p:ph type="body" idx="1"/>
          </p:nvPr>
        </p:nvSpPr>
        <p:spPr>
          <a:xfrm>
            <a:off x="311700" y="1152475"/>
            <a:ext cx="42603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FFFFFF"/>
              </a:buClr>
              <a:buSzPts val="1800"/>
              <a:buFont typeface="Arial"/>
              <a:buChar char="●"/>
            </a:pPr>
            <a:r>
              <a:rPr lang="en">
                <a:solidFill>
                  <a:srgbClr val="FFFFFF"/>
                </a:solidFill>
                <a:latin typeface="Arial"/>
                <a:ea typeface="Arial"/>
                <a:cs typeface="Arial"/>
                <a:sym typeface="Arial"/>
              </a:rPr>
              <a:t>Reduce and one day replace the need of donors:</a:t>
            </a:r>
            <a:endParaRPr>
              <a:solidFill>
                <a:srgbClr val="FFFFFF"/>
              </a:solidFill>
              <a:latin typeface="Arial"/>
              <a:ea typeface="Arial"/>
              <a:cs typeface="Arial"/>
              <a:sym typeface="Arial"/>
            </a:endParaRPr>
          </a:p>
          <a:p>
            <a:pPr marL="457200" lvl="0" indent="-342900" rtl="0">
              <a:spcBef>
                <a:spcPts val="0"/>
              </a:spcBef>
              <a:spcAft>
                <a:spcPts val="0"/>
              </a:spcAft>
              <a:buClr>
                <a:srgbClr val="FFFFFF"/>
              </a:buClr>
              <a:buSzPts val="1800"/>
              <a:buFont typeface="Arial"/>
              <a:buChar char="●"/>
            </a:pPr>
            <a:r>
              <a:rPr lang="en">
                <a:solidFill>
                  <a:srgbClr val="FFFFFF"/>
                </a:solidFill>
                <a:latin typeface="Arial"/>
                <a:ea typeface="Arial"/>
                <a:cs typeface="Arial"/>
                <a:sym typeface="Arial"/>
              </a:rPr>
              <a:t>Reduce people getting trafficked for their organs</a:t>
            </a:r>
            <a:endParaRPr>
              <a:solidFill>
                <a:srgbClr val="FFFFFF"/>
              </a:solidFill>
              <a:latin typeface="Arial"/>
              <a:ea typeface="Arial"/>
              <a:cs typeface="Arial"/>
              <a:sym typeface="Arial"/>
            </a:endParaRPr>
          </a:p>
          <a:p>
            <a:pPr marL="457200" lvl="0" indent="-342900" rtl="0">
              <a:spcBef>
                <a:spcPts val="0"/>
              </a:spcBef>
              <a:spcAft>
                <a:spcPts val="0"/>
              </a:spcAft>
              <a:buClr>
                <a:srgbClr val="FFFFFF"/>
              </a:buClr>
              <a:buSzPts val="1800"/>
              <a:buFont typeface="Arial"/>
              <a:buChar char="●"/>
            </a:pPr>
            <a:r>
              <a:rPr lang="en">
                <a:solidFill>
                  <a:srgbClr val="FFFFFF"/>
                </a:solidFill>
                <a:latin typeface="Arial"/>
                <a:ea typeface="Arial"/>
                <a:cs typeface="Arial"/>
                <a:sym typeface="Arial"/>
              </a:rPr>
              <a:t>A stopgap</a:t>
            </a:r>
            <a:endParaRPr>
              <a:solidFill>
                <a:srgbClr val="FFFFFF"/>
              </a:solidFill>
              <a:latin typeface="Arial"/>
              <a:ea typeface="Arial"/>
              <a:cs typeface="Arial"/>
              <a:sym typeface="Arial"/>
            </a:endParaRPr>
          </a:p>
          <a:p>
            <a:pPr marL="0" lvl="0" indent="0" rtl="0">
              <a:spcBef>
                <a:spcPts val="600"/>
              </a:spcBef>
              <a:spcAft>
                <a:spcPts val="600"/>
              </a:spcAft>
              <a:buNone/>
            </a:pPr>
            <a:endParaRPr sz="1200">
              <a:solidFill>
                <a:srgbClr val="FFFFFF"/>
              </a:solidFill>
              <a:latin typeface="Arial"/>
              <a:ea typeface="Arial"/>
              <a:cs typeface="Arial"/>
              <a:sym typeface="Arial"/>
            </a:endParaRPr>
          </a:p>
        </p:txBody>
      </p:sp>
      <p:pic>
        <p:nvPicPr>
          <p:cNvPr id="117" name="Shape 117"/>
          <p:cNvPicPr preferRelativeResize="0"/>
          <p:nvPr/>
        </p:nvPicPr>
        <p:blipFill>
          <a:blip r:embed="rId3">
            <a:alphaModFix/>
          </a:blip>
          <a:stretch>
            <a:fillRect/>
          </a:stretch>
        </p:blipFill>
        <p:spPr>
          <a:xfrm>
            <a:off x="4724400" y="1170125"/>
            <a:ext cx="4168046" cy="38209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a:t>Cons for Artificial Organs</a:t>
            </a:r>
            <a:endParaRPr sz="3000"/>
          </a:p>
        </p:txBody>
      </p:sp>
      <p:sp>
        <p:nvSpPr>
          <p:cNvPr id="123" name="Shape 123"/>
          <p:cNvSpPr txBox="1">
            <a:spLocks noGrp="1"/>
          </p:cNvSpPr>
          <p:nvPr>
            <p:ph type="body" idx="1"/>
          </p:nvPr>
        </p:nvSpPr>
        <p:spPr>
          <a:xfrm>
            <a:off x="311700" y="1152475"/>
            <a:ext cx="4054800" cy="3823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Already infected</a:t>
            </a:r>
            <a:endParaRPr>
              <a:solidFill>
                <a:srgbClr val="FFFFFF"/>
              </a:solidFill>
            </a:endParaRPr>
          </a:p>
          <a:p>
            <a:pPr marL="0" lvl="0" indent="0">
              <a:spcBef>
                <a:spcPts val="1600"/>
              </a:spcBef>
              <a:spcAft>
                <a:spcPts val="0"/>
              </a:spcAft>
              <a:buNone/>
            </a:pPr>
            <a:r>
              <a:rPr lang="en">
                <a:solidFill>
                  <a:srgbClr val="FFFFFF"/>
                </a:solidFill>
              </a:rPr>
              <a:t>Cost</a:t>
            </a:r>
            <a:endParaRPr>
              <a:solidFill>
                <a:srgbClr val="FFFFFF"/>
              </a:solidFill>
            </a:endParaRPr>
          </a:p>
          <a:p>
            <a:pPr marL="0" lvl="0" indent="0">
              <a:spcBef>
                <a:spcPts val="1600"/>
              </a:spcBef>
              <a:spcAft>
                <a:spcPts val="0"/>
              </a:spcAft>
              <a:buNone/>
            </a:pPr>
            <a:r>
              <a:rPr lang="en">
                <a:solidFill>
                  <a:srgbClr val="FFFFFF"/>
                </a:solidFill>
              </a:rPr>
              <a:t>Organ Failure</a:t>
            </a:r>
            <a:endParaRPr>
              <a:solidFill>
                <a:srgbClr val="FFFFFF"/>
              </a:solidFill>
            </a:endParaRPr>
          </a:p>
          <a:p>
            <a:pPr marL="0" lvl="0" indent="0">
              <a:spcBef>
                <a:spcPts val="1600"/>
              </a:spcBef>
              <a:spcAft>
                <a:spcPts val="1600"/>
              </a:spcAft>
              <a:buNone/>
            </a:pPr>
            <a:r>
              <a:rPr lang="en">
                <a:solidFill>
                  <a:srgbClr val="FFFFFF"/>
                </a:solidFill>
              </a:rPr>
              <a:t>Stem Cells?</a:t>
            </a:r>
            <a:endParaRPr>
              <a:solidFill>
                <a:srgbClr val="FFFFFF"/>
              </a:solidFill>
            </a:endParaRPr>
          </a:p>
        </p:txBody>
      </p:sp>
      <p:pic>
        <p:nvPicPr>
          <p:cNvPr id="124" name="Shape 124"/>
          <p:cNvPicPr preferRelativeResize="0"/>
          <p:nvPr/>
        </p:nvPicPr>
        <p:blipFill>
          <a:blip r:embed="rId3">
            <a:alphaModFix/>
          </a:blip>
          <a:stretch>
            <a:fillRect/>
          </a:stretch>
        </p:blipFill>
        <p:spPr>
          <a:xfrm>
            <a:off x="5064825" y="1152475"/>
            <a:ext cx="3992850" cy="3416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Future of Artificial organs</a:t>
            </a:r>
            <a:endParaRPr/>
          </a:p>
        </p:txBody>
      </p:sp>
      <p:sp>
        <p:nvSpPr>
          <p:cNvPr id="130" name="Shape 1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3D-Bioprinting</a:t>
            </a:r>
            <a:endParaRPr>
              <a:solidFill>
                <a:srgbClr val="FFFFFF"/>
              </a:solidFill>
            </a:endParaRPr>
          </a:p>
          <a:p>
            <a:pPr marL="0" lvl="0" indent="0">
              <a:spcBef>
                <a:spcPts val="1600"/>
              </a:spcBef>
              <a:spcAft>
                <a:spcPts val="1600"/>
              </a:spcAft>
              <a:buNone/>
            </a:pPr>
            <a:r>
              <a:rPr lang="en">
                <a:solidFill>
                  <a:srgbClr val="FFFFFF"/>
                </a:solidFill>
              </a:rPr>
              <a:t>Use to test drugs</a:t>
            </a:r>
            <a:endParaRPr>
              <a:solidFill>
                <a:srgbClr val="FFFFFF"/>
              </a:solidFill>
            </a:endParaRPr>
          </a:p>
        </p:txBody>
      </p:sp>
      <p:pic>
        <p:nvPicPr>
          <p:cNvPr id="131" name="Shape 131"/>
          <p:cNvPicPr preferRelativeResize="0"/>
          <p:nvPr/>
        </p:nvPicPr>
        <p:blipFill>
          <a:blip r:embed="rId3">
            <a:alphaModFix/>
          </a:blip>
          <a:stretch>
            <a:fillRect/>
          </a:stretch>
        </p:blipFill>
        <p:spPr>
          <a:xfrm>
            <a:off x="4388275" y="1017725"/>
            <a:ext cx="3726364" cy="3416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Sources</a:t>
            </a:r>
            <a:endParaRPr/>
          </a:p>
        </p:txBody>
      </p:sp>
      <p:sp>
        <p:nvSpPr>
          <p:cNvPr id="137" name="Shape 1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hlink"/>
                </a:solidFill>
                <a:hlinkClick r:id="rId3"/>
              </a:rPr>
              <a:t>https://www.livescience.com/59675-body-parts-grown-in-lab.html</a:t>
            </a:r>
            <a:endParaRPr/>
          </a:p>
          <a:p>
            <a:pPr marL="0" lvl="0" indent="0">
              <a:spcBef>
                <a:spcPts val="1600"/>
              </a:spcBef>
              <a:spcAft>
                <a:spcPts val="0"/>
              </a:spcAft>
              <a:buNone/>
            </a:pPr>
            <a:r>
              <a:rPr lang="en" u="sng">
                <a:solidFill>
                  <a:schemeClr val="hlink"/>
                </a:solidFill>
                <a:hlinkClick r:id="rId4"/>
              </a:rPr>
              <a:t>https://futurism.com/artificial-organs-entering-era-transplants-obsolete/</a:t>
            </a:r>
            <a:endParaRPr/>
          </a:p>
          <a:p>
            <a:pPr marL="0" lvl="0" indent="0">
              <a:spcBef>
                <a:spcPts val="1600"/>
              </a:spcBef>
              <a:spcAft>
                <a:spcPts val="0"/>
              </a:spcAft>
              <a:buNone/>
            </a:pPr>
            <a:r>
              <a:rPr lang="en" u="sng">
                <a:solidFill>
                  <a:schemeClr val="hlink"/>
                </a:solidFill>
                <a:hlinkClick r:id="rId5"/>
              </a:rPr>
              <a:t>http://syntheticorgans.yolasite.com/legal-and-ethucal-issues.php</a:t>
            </a:r>
            <a:endParaRPr/>
          </a:p>
          <a:p>
            <a:pPr marL="0" lvl="0" indent="0">
              <a:spcBef>
                <a:spcPts val="1600"/>
              </a:spcBef>
              <a:spcAft>
                <a:spcPts val="0"/>
              </a:spcAft>
              <a:buNone/>
            </a:pPr>
            <a:r>
              <a:rPr lang="en" u="sng">
                <a:solidFill>
                  <a:schemeClr val="hlink"/>
                </a:solidFill>
                <a:hlinkClick r:id="rId6"/>
              </a:rPr>
              <a:t>https://prezi.com/ujelpfbdbe5u/procon-selling-organs/</a:t>
            </a:r>
            <a:endParaRPr/>
          </a:p>
          <a:p>
            <a:pPr marL="0" lvl="0" indent="0">
              <a:spcBef>
                <a:spcPts val="1600"/>
              </a:spcBef>
              <a:spcAft>
                <a:spcPts val="0"/>
              </a:spcAft>
              <a:buNone/>
            </a:pPr>
            <a:r>
              <a:rPr lang="en" u="sng">
                <a:solidFill>
                  <a:schemeClr val="hlink"/>
                </a:solidFill>
                <a:hlinkClick r:id="rId7"/>
              </a:rPr>
              <a:t>https://www.intelligencesquaredus.org/briefing-room/we-should-legalize-market-human-organs</a:t>
            </a: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Transplants</a:t>
            </a:r>
            <a:endParaRPr/>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 transplant is a surgical procedure where a healthy organ from a donor is placed into another body. Organ transplantation is relatively old and established procedure.</a:t>
            </a:r>
            <a:endParaRPr/>
          </a:p>
          <a:p>
            <a:pPr marL="0" lvl="0" indent="0">
              <a:spcBef>
                <a:spcPts val="1600"/>
              </a:spcBef>
              <a:spcAft>
                <a:spcPts val="0"/>
              </a:spcAft>
              <a:buNone/>
            </a:pPr>
            <a:endParaRPr/>
          </a:p>
          <a:p>
            <a:pPr marL="0" lvl="0" indent="0">
              <a:spcBef>
                <a:spcPts val="1600"/>
              </a:spcBef>
              <a:spcAft>
                <a:spcPts val="1600"/>
              </a:spcAft>
              <a:buNone/>
            </a:pPr>
            <a:endParaRPr/>
          </a:p>
        </p:txBody>
      </p:sp>
      <p:pic>
        <p:nvPicPr>
          <p:cNvPr id="62" name="Shape 62"/>
          <p:cNvPicPr preferRelativeResize="0"/>
          <p:nvPr/>
        </p:nvPicPr>
        <p:blipFill>
          <a:blip r:embed="rId3">
            <a:alphaModFix/>
          </a:blip>
          <a:stretch>
            <a:fillRect/>
          </a:stretch>
        </p:blipFill>
        <p:spPr>
          <a:xfrm>
            <a:off x="2166200" y="2054100"/>
            <a:ext cx="4263200" cy="28421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58025"/>
            <a:ext cx="8520600" cy="528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are Artificial organs?</a:t>
            </a:r>
            <a:endParaRPr/>
          </a:p>
        </p:txBody>
      </p:sp>
      <p:sp>
        <p:nvSpPr>
          <p:cNvPr id="68" name="Shape 68"/>
          <p:cNvSpPr txBox="1"/>
          <p:nvPr/>
        </p:nvSpPr>
        <p:spPr>
          <a:xfrm>
            <a:off x="413050" y="586625"/>
            <a:ext cx="5616900" cy="4557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600">
                <a:solidFill>
                  <a:srgbClr val="FFFFFF"/>
                </a:solidFill>
              </a:rPr>
              <a:t>-Artificial organs is any machine, device,or other material that is used to replace the functions of a faulty or missing organ or other part of the human body.</a:t>
            </a:r>
            <a:endParaRPr sz="1600">
              <a:solidFill>
                <a:srgbClr val="FFFFFF"/>
              </a:solidFill>
            </a:endParaRPr>
          </a:p>
          <a:p>
            <a:pPr marL="0" lvl="0" indent="0">
              <a:spcBef>
                <a:spcPts val="0"/>
              </a:spcBef>
              <a:spcAft>
                <a:spcPts val="0"/>
              </a:spcAft>
              <a:buNone/>
            </a:pPr>
            <a:endParaRPr sz="1600">
              <a:solidFill>
                <a:srgbClr val="FFFFFF"/>
              </a:solidFill>
            </a:endParaRPr>
          </a:p>
          <a:p>
            <a:pPr marL="0" lvl="0" indent="0" rtl="0">
              <a:spcBef>
                <a:spcPts val="0"/>
              </a:spcBef>
              <a:spcAft>
                <a:spcPts val="0"/>
              </a:spcAft>
              <a:buNone/>
            </a:pPr>
            <a:r>
              <a:rPr lang="en" sz="1600">
                <a:solidFill>
                  <a:srgbClr val="FFFFFF"/>
                </a:solidFill>
              </a:rPr>
              <a:t>-An artificial organ is an engineered device that is implanted or integrated into a human.</a:t>
            </a:r>
            <a:endParaRPr sz="1600">
              <a:solidFill>
                <a:srgbClr val="FFFFFF"/>
              </a:solidFill>
            </a:endParaRPr>
          </a:p>
          <a:p>
            <a:pPr marL="0" lvl="0" indent="0">
              <a:spcBef>
                <a:spcPts val="0"/>
              </a:spcBef>
              <a:spcAft>
                <a:spcPts val="0"/>
              </a:spcAft>
              <a:buNone/>
            </a:pPr>
            <a:endParaRPr sz="1600">
              <a:solidFill>
                <a:srgbClr val="FFFFFF"/>
              </a:solidFill>
            </a:endParaRPr>
          </a:p>
          <a:p>
            <a:pPr marL="0" lvl="0" indent="0">
              <a:spcBef>
                <a:spcPts val="0"/>
              </a:spcBef>
              <a:spcAft>
                <a:spcPts val="0"/>
              </a:spcAft>
              <a:buNone/>
            </a:pPr>
            <a:r>
              <a:rPr lang="en" sz="1600">
                <a:solidFill>
                  <a:srgbClr val="FFFFFF"/>
                </a:solidFill>
              </a:rPr>
              <a:t>-It interfaces with living tissue</a:t>
            </a:r>
            <a:endParaRPr sz="1600">
              <a:solidFill>
                <a:srgbClr val="FFFFFF"/>
              </a:solidFill>
            </a:endParaRPr>
          </a:p>
          <a:p>
            <a:pPr marL="0" lvl="0" indent="0">
              <a:spcBef>
                <a:spcPts val="0"/>
              </a:spcBef>
              <a:spcAft>
                <a:spcPts val="0"/>
              </a:spcAft>
              <a:buNone/>
            </a:pPr>
            <a:endParaRPr sz="1600">
              <a:solidFill>
                <a:srgbClr val="FFFFFF"/>
              </a:solidFill>
            </a:endParaRPr>
          </a:p>
          <a:p>
            <a:pPr marL="0" lvl="0" indent="0">
              <a:spcBef>
                <a:spcPts val="0"/>
              </a:spcBef>
              <a:spcAft>
                <a:spcPts val="0"/>
              </a:spcAft>
              <a:buNone/>
            </a:pPr>
            <a:r>
              <a:rPr lang="en" sz="1600">
                <a:solidFill>
                  <a:srgbClr val="FFFFFF"/>
                </a:solidFill>
              </a:rPr>
              <a:t>-Its job is to replace natural organ or duplicate a specific function to help humans return to normal life as soon as possible</a:t>
            </a:r>
            <a:endParaRPr sz="1600">
              <a:solidFill>
                <a:srgbClr val="FFFFFF"/>
              </a:solidFill>
            </a:endParaRPr>
          </a:p>
          <a:p>
            <a:pPr marL="0" lvl="0" indent="0">
              <a:spcBef>
                <a:spcPts val="0"/>
              </a:spcBef>
              <a:spcAft>
                <a:spcPts val="0"/>
              </a:spcAft>
              <a:buNone/>
            </a:pPr>
            <a:endParaRPr sz="1600">
              <a:solidFill>
                <a:srgbClr val="FFFFFF"/>
              </a:solidFill>
            </a:endParaRPr>
          </a:p>
          <a:p>
            <a:pPr marL="0" lvl="0" indent="0">
              <a:spcBef>
                <a:spcPts val="0"/>
              </a:spcBef>
              <a:spcAft>
                <a:spcPts val="0"/>
              </a:spcAft>
              <a:buNone/>
            </a:pPr>
            <a:r>
              <a:rPr lang="en" sz="1600">
                <a:solidFill>
                  <a:srgbClr val="FFFFFF"/>
                </a:solidFill>
              </a:rPr>
              <a:t>-The Replace function does not have to be related to life support, but it often is. For example, replacement of bones and joints, such as those found in hip replacements,could also be considered as artificial organs</a:t>
            </a:r>
            <a:endParaRPr sz="1600">
              <a:solidFill>
                <a:srgbClr val="FFFFFF"/>
              </a:solidFill>
            </a:endParaRPr>
          </a:p>
        </p:txBody>
      </p:sp>
      <p:pic>
        <p:nvPicPr>
          <p:cNvPr id="69" name="Shape 69"/>
          <p:cNvPicPr preferRelativeResize="0"/>
          <p:nvPr/>
        </p:nvPicPr>
        <p:blipFill>
          <a:blip r:embed="rId3">
            <a:alphaModFix/>
          </a:blip>
          <a:stretch>
            <a:fillRect/>
          </a:stretch>
        </p:blipFill>
        <p:spPr>
          <a:xfrm>
            <a:off x="6190850" y="1215625"/>
            <a:ext cx="2830250" cy="2830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1204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History behind artificial organs. Who was the first to create them?</a:t>
            </a:r>
            <a:endParaRPr/>
          </a:p>
        </p:txBody>
      </p:sp>
      <p:sp>
        <p:nvSpPr>
          <p:cNvPr id="75" name="Shape 75"/>
          <p:cNvSpPr txBox="1"/>
          <p:nvPr/>
        </p:nvSpPr>
        <p:spPr>
          <a:xfrm>
            <a:off x="354050" y="1190000"/>
            <a:ext cx="4681200" cy="3383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a:t>
            </a:r>
            <a:r>
              <a:rPr lang="en" sz="1600">
                <a:solidFill>
                  <a:srgbClr val="FFFFFF"/>
                </a:solidFill>
              </a:rPr>
              <a:t>Doctor Willem Kolff was the father of Artificial organs. He invented the first Artificial kidney( blood dialysis) machine, pioneered blood transfusion in Europe. Invented The Heart-Lung machine.</a:t>
            </a:r>
            <a:endParaRPr sz="1600">
              <a:solidFill>
                <a:srgbClr val="FFFFFF"/>
              </a:solidFill>
            </a:endParaRPr>
          </a:p>
          <a:p>
            <a:pPr marL="0" lvl="0" indent="0">
              <a:spcBef>
                <a:spcPts val="0"/>
              </a:spcBef>
              <a:spcAft>
                <a:spcPts val="0"/>
              </a:spcAft>
              <a:buNone/>
            </a:pPr>
            <a:endParaRPr sz="1600">
              <a:solidFill>
                <a:srgbClr val="FFFFFF"/>
              </a:solidFill>
            </a:endParaRPr>
          </a:p>
          <a:p>
            <a:pPr marL="0" lvl="0" indent="0">
              <a:spcBef>
                <a:spcPts val="0"/>
              </a:spcBef>
              <a:spcAft>
                <a:spcPts val="0"/>
              </a:spcAft>
              <a:buNone/>
            </a:pPr>
            <a:r>
              <a:rPr lang="en" sz="1600">
                <a:solidFill>
                  <a:srgbClr val="FFFFFF"/>
                </a:solidFill>
              </a:rPr>
              <a:t>-Kolff was born in the Netherlands, in 1911.</a:t>
            </a:r>
            <a:endParaRPr sz="1600">
              <a:solidFill>
                <a:srgbClr val="FFFFFF"/>
              </a:solidFill>
            </a:endParaRPr>
          </a:p>
          <a:p>
            <a:pPr marL="0" lvl="0" indent="0">
              <a:spcBef>
                <a:spcPts val="0"/>
              </a:spcBef>
              <a:spcAft>
                <a:spcPts val="0"/>
              </a:spcAft>
              <a:buNone/>
            </a:pPr>
            <a:endParaRPr sz="1600">
              <a:solidFill>
                <a:srgbClr val="FFFFFF"/>
              </a:solidFill>
            </a:endParaRPr>
          </a:p>
          <a:p>
            <a:pPr marL="0" lvl="0" indent="0">
              <a:spcBef>
                <a:spcPts val="0"/>
              </a:spcBef>
              <a:spcAft>
                <a:spcPts val="0"/>
              </a:spcAft>
              <a:buNone/>
            </a:pPr>
            <a:r>
              <a:rPr lang="en" sz="1600">
                <a:solidFill>
                  <a:srgbClr val="FFFFFF"/>
                </a:solidFill>
              </a:rPr>
              <a:t>-Despite having dyslexia, he studied medicine in his hometown Lieden, where he worked as a pathology assistant before graduating in 1938.</a:t>
            </a:r>
            <a:endParaRPr sz="1600">
              <a:solidFill>
                <a:srgbClr val="FFFFFF"/>
              </a:solidFill>
            </a:endParaRPr>
          </a:p>
          <a:p>
            <a:pPr marL="0" lvl="0" indent="0">
              <a:spcBef>
                <a:spcPts val="0"/>
              </a:spcBef>
              <a:spcAft>
                <a:spcPts val="0"/>
              </a:spcAft>
              <a:buNone/>
            </a:pPr>
            <a:endParaRPr sz="1600">
              <a:solidFill>
                <a:srgbClr val="FFFFFF"/>
              </a:solidFill>
            </a:endParaRPr>
          </a:p>
          <a:p>
            <a:pPr marL="0" lvl="0" indent="0">
              <a:spcBef>
                <a:spcPts val="0"/>
              </a:spcBef>
              <a:spcAft>
                <a:spcPts val="0"/>
              </a:spcAft>
              <a:buNone/>
            </a:pPr>
            <a:r>
              <a:rPr lang="en" sz="1600">
                <a:solidFill>
                  <a:srgbClr val="FFFFFF"/>
                </a:solidFill>
              </a:rPr>
              <a:t>-Lived during WW2</a:t>
            </a:r>
            <a:endParaRPr sz="1600">
              <a:solidFill>
                <a:srgbClr val="FFFFFF"/>
              </a:solidFill>
            </a:endParaRPr>
          </a:p>
          <a:p>
            <a:pPr marL="0" lvl="0" indent="0">
              <a:spcBef>
                <a:spcPts val="0"/>
              </a:spcBef>
              <a:spcAft>
                <a:spcPts val="0"/>
              </a:spcAft>
              <a:buNone/>
            </a:pPr>
            <a:endParaRPr sz="1450">
              <a:solidFill>
                <a:srgbClr val="281E1E"/>
              </a:solidFill>
              <a:highlight>
                <a:srgbClr val="FFFFFF"/>
              </a:highlight>
            </a:endParaRPr>
          </a:p>
          <a:p>
            <a:pPr marL="0" lvl="0" indent="0">
              <a:spcBef>
                <a:spcPts val="0"/>
              </a:spcBef>
              <a:spcAft>
                <a:spcPts val="0"/>
              </a:spcAft>
              <a:buNone/>
            </a:pPr>
            <a:endParaRPr sz="1450">
              <a:solidFill>
                <a:srgbClr val="281E1E"/>
              </a:solidFill>
              <a:highlight>
                <a:srgbClr val="FFFFFF"/>
              </a:highlight>
            </a:endParaRPr>
          </a:p>
          <a:p>
            <a:pPr marL="0" lvl="0" indent="0">
              <a:spcBef>
                <a:spcPts val="0"/>
              </a:spcBef>
              <a:spcAft>
                <a:spcPts val="0"/>
              </a:spcAft>
              <a:buNone/>
            </a:pPr>
            <a:endParaRPr sz="1450">
              <a:solidFill>
                <a:srgbClr val="281E1E"/>
              </a:solidFill>
              <a:highlight>
                <a:srgbClr val="FFFFFF"/>
              </a:highlight>
            </a:endParaRPr>
          </a:p>
          <a:p>
            <a:pPr marL="0" lvl="0" indent="0">
              <a:spcBef>
                <a:spcPts val="0"/>
              </a:spcBef>
              <a:spcAft>
                <a:spcPts val="0"/>
              </a:spcAft>
              <a:buNone/>
            </a:pPr>
            <a:endParaRPr sz="1450">
              <a:solidFill>
                <a:srgbClr val="281E1E"/>
              </a:solidFill>
              <a:highlight>
                <a:srgbClr val="FFFFFF"/>
              </a:highlight>
            </a:endParaRPr>
          </a:p>
          <a:p>
            <a:pPr marL="0" lvl="0" indent="0">
              <a:spcBef>
                <a:spcPts val="0"/>
              </a:spcBef>
              <a:spcAft>
                <a:spcPts val="0"/>
              </a:spcAft>
              <a:buNone/>
            </a:pPr>
            <a:endParaRPr sz="1450">
              <a:solidFill>
                <a:srgbClr val="281E1E"/>
              </a:solidFill>
              <a:highlight>
                <a:srgbClr val="FFFFFF"/>
              </a:highlight>
            </a:endParaRPr>
          </a:p>
          <a:p>
            <a:pPr marL="0" lvl="0" indent="0">
              <a:spcBef>
                <a:spcPts val="0"/>
              </a:spcBef>
              <a:spcAft>
                <a:spcPts val="0"/>
              </a:spcAft>
              <a:buNone/>
            </a:pPr>
            <a:endParaRPr sz="1450">
              <a:solidFill>
                <a:srgbClr val="281E1E"/>
              </a:solidFill>
              <a:highlight>
                <a:srgbClr val="FFFFFF"/>
              </a:highlight>
            </a:endParaRPr>
          </a:p>
        </p:txBody>
      </p:sp>
      <p:pic>
        <p:nvPicPr>
          <p:cNvPr id="76" name="Shape 76"/>
          <p:cNvPicPr preferRelativeResize="0"/>
          <p:nvPr/>
        </p:nvPicPr>
        <p:blipFill>
          <a:blip r:embed="rId3">
            <a:alphaModFix/>
          </a:blip>
          <a:stretch>
            <a:fillRect/>
          </a:stretch>
        </p:blipFill>
        <p:spPr>
          <a:xfrm>
            <a:off x="5649875" y="1190000"/>
            <a:ext cx="2467850" cy="2783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More on Doctor Willem Kolff </a:t>
            </a:r>
            <a:endParaRPr/>
          </a:p>
        </p:txBody>
      </p:sp>
      <p:sp>
        <p:nvSpPr>
          <p:cNvPr id="82" name="Shape 8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solidFill>
                  <a:srgbClr val="FFFFFF"/>
                </a:solidFill>
              </a:rPr>
              <a:t>In 1943 he developed a kidney machine after experiments using blood contained in commercial sausage-skin – which allows minerals to diffuse through it</a:t>
            </a:r>
            <a:endParaRPr sz="1600">
              <a:solidFill>
                <a:srgbClr val="FFFFFF"/>
              </a:solidFill>
            </a:endParaRPr>
          </a:p>
          <a:p>
            <a:pPr marL="0" lvl="0" indent="0">
              <a:spcBef>
                <a:spcPts val="1600"/>
              </a:spcBef>
              <a:spcAft>
                <a:spcPts val="0"/>
              </a:spcAft>
              <a:buNone/>
            </a:pPr>
            <a:r>
              <a:rPr lang="en" sz="1600">
                <a:solidFill>
                  <a:srgbClr val="FFFFFF"/>
                </a:solidFill>
              </a:rPr>
              <a:t>which allows minerals to diffuse through it – immersed in a bath of salts</a:t>
            </a:r>
            <a:endParaRPr sz="1600">
              <a:solidFill>
                <a:srgbClr val="FFFFFF"/>
              </a:solidFill>
            </a:endParaRPr>
          </a:p>
          <a:p>
            <a:pPr marL="0" lvl="0" indent="0">
              <a:spcBef>
                <a:spcPts val="1600"/>
              </a:spcBef>
              <a:spcAft>
                <a:spcPts val="0"/>
              </a:spcAft>
              <a:buNone/>
            </a:pPr>
            <a:r>
              <a:rPr lang="en" sz="1600">
                <a:solidFill>
                  <a:srgbClr val="FFFFFF"/>
                </a:solidFill>
              </a:rPr>
              <a:t>He wrote: "I found that in five minutes nearly all the urea I had added to the blood sample, 400 milligrams of it, had disappeared from the blood and had entered the saline bath."</a:t>
            </a:r>
            <a:endParaRPr sz="1600">
              <a:solidFill>
                <a:srgbClr val="FFFFFF"/>
              </a:solidFill>
            </a:endParaRPr>
          </a:p>
          <a:p>
            <a:pPr marL="0" lvl="0" indent="0">
              <a:spcBef>
                <a:spcPts val="1600"/>
              </a:spcBef>
              <a:spcAft>
                <a:spcPts val="0"/>
              </a:spcAft>
              <a:buNone/>
            </a:pPr>
            <a:r>
              <a:rPr lang="en" sz="1600">
                <a:solidFill>
                  <a:srgbClr val="FFFFFF"/>
                </a:solidFill>
              </a:rPr>
              <a:t>Fourteen of the first 15 patients on whom he used the technique died, The first patient whose life Kolff undoubtedly saved was a 67-year-old woman, Maria Sofia Schafstadt, who had been imprisoned as a Nazi collaborator. She lived for a further seven years.</a:t>
            </a:r>
            <a:endParaRPr sz="1600">
              <a:solidFill>
                <a:srgbClr val="FFFFFF"/>
              </a:solidFill>
            </a:endParaRPr>
          </a:p>
          <a:p>
            <a:pPr marL="0" lvl="0" indent="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55350" y="1079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Selling of human organs</a:t>
            </a:r>
            <a:endParaRPr/>
          </a:p>
        </p:txBody>
      </p:sp>
      <p:sp>
        <p:nvSpPr>
          <p:cNvPr id="88" name="Shape 88"/>
          <p:cNvSpPr txBox="1">
            <a:spLocks noGrp="1"/>
          </p:cNvSpPr>
          <p:nvPr>
            <p:ph type="body" idx="1"/>
          </p:nvPr>
        </p:nvSpPr>
        <p:spPr>
          <a:xfrm>
            <a:off x="311700" y="905375"/>
            <a:ext cx="8607900" cy="3476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First &amp; foremost : Can I Sell an Organ? Although the high demand for organs creates an opportunity for those willing to sell a spare kidney, the lobe of a lung, or even the organs of the deceased. However, it is strictly illegal to sell an organ, in accordance with federal law.</a:t>
            </a:r>
            <a:endParaRPr>
              <a:solidFill>
                <a:srgbClr val="FFFFFF"/>
              </a:solidFill>
            </a:endParaRPr>
          </a:p>
          <a:p>
            <a:pPr marL="0" lvl="0" indent="0">
              <a:spcBef>
                <a:spcPts val="1600"/>
              </a:spcBef>
              <a:spcAft>
                <a:spcPts val="0"/>
              </a:spcAft>
              <a:buNone/>
            </a:pPr>
            <a:r>
              <a:rPr lang="en">
                <a:solidFill>
                  <a:srgbClr val="FFFFFF"/>
                </a:solidFill>
              </a:rPr>
              <a:t>First case of organ trafficking in the U.S. : Levy Izhak Rosenbaum called himself a "matchmaker," but his business wasn't romance. Instead, authorities say, he brokered the sale of black-market kidneys, buying organs from vulnerable people from Israel for $10,000 and selling them to desperate patients in the U.S. for as much as $160,000.</a:t>
            </a:r>
            <a:endParaRPr>
              <a:solidFill>
                <a:srgbClr val="FFFFFF"/>
              </a:solidFill>
            </a:endParaRPr>
          </a:p>
          <a:p>
            <a:pPr marL="0" lvl="0" indent="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1991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Only country that allows the legal selling of human organs?</a:t>
            </a:r>
            <a:endParaRPr/>
          </a:p>
        </p:txBody>
      </p:sp>
      <p:sp>
        <p:nvSpPr>
          <p:cNvPr id="94" name="Shape 94"/>
          <p:cNvSpPr txBox="1">
            <a:spLocks noGrp="1"/>
          </p:cNvSpPr>
          <p:nvPr>
            <p:ph type="body" idx="1"/>
          </p:nvPr>
        </p:nvSpPr>
        <p:spPr>
          <a:xfrm>
            <a:off x="311700" y="1308000"/>
            <a:ext cx="8520600" cy="3126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b="1">
                <a:solidFill>
                  <a:srgbClr val="FFFFFF"/>
                </a:solidFill>
              </a:rPr>
              <a:t>-</a:t>
            </a:r>
            <a:r>
              <a:rPr lang="en" sz="1600" b="1">
                <a:solidFill>
                  <a:srgbClr val="FFFFFF"/>
                </a:solidFill>
              </a:rPr>
              <a:t>Iran </a:t>
            </a:r>
            <a:endParaRPr sz="1600" b="1">
              <a:solidFill>
                <a:srgbClr val="FFFFFF"/>
              </a:solidFill>
            </a:endParaRPr>
          </a:p>
          <a:p>
            <a:pPr marL="0" lvl="0" indent="0">
              <a:spcBef>
                <a:spcPts val="1600"/>
              </a:spcBef>
              <a:spcAft>
                <a:spcPts val="0"/>
              </a:spcAft>
              <a:buNone/>
            </a:pPr>
            <a:r>
              <a:rPr lang="en" sz="1600" b="1">
                <a:solidFill>
                  <a:srgbClr val="FFFFFF"/>
                </a:solidFill>
              </a:rPr>
              <a:t>Iran is the only nation that allows organs to be bought and sold legally. However, it does place restrictions on the commercial organ trade in an attempt to limit transplant tourism.</a:t>
            </a:r>
            <a:endParaRPr sz="1600" b="1">
              <a:solidFill>
                <a:srgbClr val="FFFFFF"/>
              </a:solidFill>
            </a:endParaRPr>
          </a:p>
          <a:p>
            <a:pPr marL="0" lvl="0" indent="0">
              <a:spcBef>
                <a:spcPts val="1600"/>
              </a:spcBef>
              <a:spcAft>
                <a:spcPts val="1600"/>
              </a:spcAft>
              <a:buNone/>
            </a:pPr>
            <a:r>
              <a:rPr lang="en" sz="1600" b="1">
                <a:solidFill>
                  <a:srgbClr val="FFFFFF"/>
                </a:solidFill>
              </a:rPr>
              <a:t>-Foreigners are not allowed to buy the organs of Iranian citizens. Additionally, organs can only be transplanted between people of the same nationality. So, for example, an Iranian cannot purchase a kidney from a refugee from another country. The system is largely charity and volunteer-based, and those tasked with matching donors and patients are not paid for their work.</a:t>
            </a:r>
            <a:endParaRPr sz="1600" b="1">
              <a:solidFill>
                <a:srgbClr val="FFFFFF"/>
              </a:solidFill>
            </a:endParaRPr>
          </a:p>
        </p:txBody>
      </p:sp>
      <p:pic>
        <p:nvPicPr>
          <p:cNvPr id="95" name="Shape 95"/>
          <p:cNvPicPr preferRelativeResize="0"/>
          <p:nvPr/>
        </p:nvPicPr>
        <p:blipFill>
          <a:blip r:embed="rId3">
            <a:alphaModFix/>
          </a:blip>
          <a:stretch>
            <a:fillRect/>
          </a:stretch>
        </p:blipFill>
        <p:spPr>
          <a:xfrm>
            <a:off x="3298600" y="771850"/>
            <a:ext cx="2242575" cy="10736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Pros for the selling of Human organs</a:t>
            </a:r>
            <a:endParaRPr/>
          </a:p>
          <a:p>
            <a:pPr marL="0" lvl="0" indent="0">
              <a:spcBef>
                <a:spcPts val="0"/>
              </a:spcBef>
              <a:spcAft>
                <a:spcPts val="0"/>
              </a:spcAft>
              <a:buNone/>
            </a:pPr>
            <a:endParaRPr/>
          </a:p>
        </p:txBody>
      </p:sp>
      <p:sp>
        <p:nvSpPr>
          <p:cNvPr id="101" name="Shape 10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t>
            </a:r>
            <a:r>
              <a:rPr lang="en">
                <a:solidFill>
                  <a:srgbClr val="FFFFFF"/>
                </a:solidFill>
              </a:rPr>
              <a:t>Will cut the amount of time patients wait for an organ donor</a:t>
            </a:r>
            <a:endParaRPr>
              <a:solidFill>
                <a:srgbClr val="FFFFFF"/>
              </a:solidFill>
            </a:endParaRPr>
          </a:p>
          <a:p>
            <a:pPr marL="0" lvl="0" indent="0">
              <a:spcBef>
                <a:spcPts val="1600"/>
              </a:spcBef>
              <a:spcAft>
                <a:spcPts val="0"/>
              </a:spcAft>
              <a:buNone/>
            </a:pPr>
            <a:r>
              <a:rPr lang="en">
                <a:solidFill>
                  <a:srgbClr val="FFFFFF"/>
                </a:solidFill>
              </a:rPr>
              <a:t>-People selling organs may be at a time in need so selling for $5,000-$20,000 an organ may really help them financially </a:t>
            </a:r>
            <a:endParaRPr>
              <a:solidFill>
                <a:srgbClr val="FFFFFF"/>
              </a:solidFill>
            </a:endParaRPr>
          </a:p>
          <a:p>
            <a:pPr marL="0" lvl="0" indent="0">
              <a:spcBef>
                <a:spcPts val="1600"/>
              </a:spcBef>
              <a:spcAft>
                <a:spcPts val="0"/>
              </a:spcAft>
              <a:buNone/>
            </a:pPr>
            <a:endParaRPr>
              <a:solidFill>
                <a:srgbClr val="FFFFFF"/>
              </a:solidFill>
            </a:endParaRPr>
          </a:p>
          <a:p>
            <a:pPr marL="0" lvl="0" indent="0">
              <a:spcBef>
                <a:spcPts val="1600"/>
              </a:spcBef>
              <a:spcAft>
                <a:spcPts val="0"/>
              </a:spcAft>
              <a:buNone/>
            </a:pPr>
            <a:endParaRPr/>
          </a:p>
          <a:p>
            <a:pPr marL="0" lvl="0" indent="0">
              <a:spcBef>
                <a:spcPts val="1600"/>
              </a:spcBef>
              <a:spcAft>
                <a:spcPts val="1600"/>
              </a:spcAft>
              <a:buNone/>
            </a:pPr>
            <a:endParaRPr/>
          </a:p>
        </p:txBody>
      </p:sp>
      <p:pic>
        <p:nvPicPr>
          <p:cNvPr id="102" name="Shape 102"/>
          <p:cNvPicPr preferRelativeResize="0"/>
          <p:nvPr/>
        </p:nvPicPr>
        <p:blipFill>
          <a:blip r:embed="rId3">
            <a:alphaModFix/>
          </a:blip>
          <a:stretch>
            <a:fillRect/>
          </a:stretch>
        </p:blipFill>
        <p:spPr>
          <a:xfrm>
            <a:off x="4761475" y="2509350"/>
            <a:ext cx="3541375" cy="2317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Cons for selling human organs</a:t>
            </a:r>
            <a:endParaRPr/>
          </a:p>
        </p:txBody>
      </p:sp>
      <p:sp>
        <p:nvSpPr>
          <p:cNvPr id="108" name="Shape 10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t>
            </a:r>
            <a:r>
              <a:rPr lang="en">
                <a:solidFill>
                  <a:srgbClr val="FFFFFF"/>
                </a:solidFill>
              </a:rPr>
              <a:t>The poor will be exploited</a:t>
            </a:r>
            <a:endParaRPr>
              <a:solidFill>
                <a:srgbClr val="FFFFFF"/>
              </a:solidFill>
            </a:endParaRPr>
          </a:p>
          <a:p>
            <a:pPr marL="0" lvl="0" indent="0">
              <a:spcBef>
                <a:spcPts val="1600"/>
              </a:spcBef>
              <a:spcAft>
                <a:spcPts val="1600"/>
              </a:spcAft>
              <a:buNone/>
            </a:pPr>
            <a:r>
              <a:rPr lang="en">
                <a:solidFill>
                  <a:srgbClr val="FFFFFF"/>
                </a:solidFill>
              </a:rPr>
              <a:t>-Possibility that the donors health may be affected </a:t>
            </a:r>
            <a:endParaRPr>
              <a:solidFill>
                <a:srgbClr val="FFFFFF"/>
              </a:solidFill>
            </a:endParaRPr>
          </a:p>
        </p:txBody>
      </p:sp>
      <p:pic>
        <p:nvPicPr>
          <p:cNvPr id="109" name="Shape 109"/>
          <p:cNvPicPr preferRelativeResize="0"/>
          <p:nvPr/>
        </p:nvPicPr>
        <p:blipFill>
          <a:blip r:embed="rId3">
            <a:alphaModFix/>
          </a:blip>
          <a:stretch>
            <a:fillRect/>
          </a:stretch>
        </p:blipFill>
        <p:spPr>
          <a:xfrm>
            <a:off x="2556175" y="2642675"/>
            <a:ext cx="3783675" cy="1767125"/>
          </a:xfrm>
          <a:prstGeom prst="rect">
            <a:avLst/>
          </a:prstGeom>
          <a:noFill/>
          <a:ln>
            <a:noFill/>
          </a:ln>
        </p:spPr>
      </p:pic>
      <p:pic>
        <p:nvPicPr>
          <p:cNvPr id="110" name="Shape 110"/>
          <p:cNvPicPr preferRelativeResize="0"/>
          <p:nvPr/>
        </p:nvPicPr>
        <p:blipFill>
          <a:blip r:embed="rId4">
            <a:alphaModFix/>
          </a:blip>
          <a:stretch>
            <a:fillRect/>
          </a:stretch>
        </p:blipFill>
        <p:spPr>
          <a:xfrm>
            <a:off x="6778925" y="62425"/>
            <a:ext cx="1820500" cy="2146475"/>
          </a:xfrm>
          <a:prstGeom prst="rect">
            <a:avLst/>
          </a:prstGeom>
          <a:noFill/>
          <a:ln>
            <a:noFill/>
          </a:ln>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751</Words>
  <Application>Microsoft Macintosh PowerPoint</Application>
  <PresentationFormat>On-screen Show (16:9)</PresentationFormat>
  <Paragraphs>64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 Dark</vt:lpstr>
      <vt:lpstr>Artificial Human Organs &amp; Selling of Human Organs</vt:lpstr>
      <vt:lpstr>Transplants</vt:lpstr>
      <vt:lpstr>What are Artificial organs?</vt:lpstr>
      <vt:lpstr>History behind artificial organs. Who was the first to create them?</vt:lpstr>
      <vt:lpstr>More on Doctor Willem Kolff </vt:lpstr>
      <vt:lpstr>Selling of human organs</vt:lpstr>
      <vt:lpstr>Only country that allows the legal selling of human organs?</vt:lpstr>
      <vt:lpstr>Pros for the selling of Human organs </vt:lpstr>
      <vt:lpstr>Cons for selling human organs</vt:lpstr>
      <vt:lpstr>Pros for Artificial Organs</vt:lpstr>
      <vt:lpstr>Cons for Artificial Organs</vt:lpstr>
      <vt:lpstr>Future of Artificial organs</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Human Organs &amp; Selling of Human Organs</dc:title>
  <cp:lastModifiedBy>Binti</cp:lastModifiedBy>
  <cp:revision>1</cp:revision>
  <dcterms:modified xsi:type="dcterms:W3CDTF">2018-05-14T23:40:31Z</dcterms:modified>
</cp:coreProperties>
</file>